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6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10/21/2010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10/21/2010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10/21/2010</a:t>
            </a:fld>
            <a:endParaRPr lang="en-US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10/21/2010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klgtu.ru/ru/students/literature/inf_asu/450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nformatika.sch880.ru/p8aa1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700808"/>
            <a:ext cx="7772400" cy="1975104"/>
          </a:xfrm>
        </p:spPr>
        <p:txBody>
          <a:bodyPr/>
          <a:lstStyle/>
          <a:p>
            <a:r>
              <a:rPr lang="ru-RU" dirty="0" smtClean="0"/>
              <a:t>Внешняя память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31489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  <a:hlinkClick r:id="rId2"/>
              </a:rPr>
              <a:t>Внешняя память</a:t>
            </a:r>
            <a:endParaRPr lang="ru-RU" sz="28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836712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9F6FC"/>
                </a:solidFill>
              </a:rPr>
              <a:t>Внешняя память представлена в основном магнитными и оптическими носителями. Магнитные носители делятся на магнитные ленты (</a:t>
            </a:r>
            <a:r>
              <a:rPr lang="ru-RU" sz="2400" dirty="0" err="1" smtClean="0">
                <a:solidFill>
                  <a:srgbClr val="F9F6FC"/>
                </a:solidFill>
              </a:rPr>
              <a:t>стриммеры</a:t>
            </a:r>
            <a:r>
              <a:rPr lang="ru-RU" sz="2400" dirty="0" smtClean="0">
                <a:solidFill>
                  <a:srgbClr val="F9F6FC"/>
                </a:solidFill>
              </a:rPr>
              <a:t>), которые используются для хранения архивов и нашли неширокое применение, и магнитные диски.</a:t>
            </a:r>
          </a:p>
          <a:p>
            <a:r>
              <a:rPr lang="ru-RU" sz="2400" dirty="0" smtClean="0">
                <a:solidFill>
                  <a:srgbClr val="F9F6FC"/>
                </a:solidFill>
              </a:rPr>
              <a:t>Рассмотрим организацию внешней памяти на примере магнитных дисков.</a:t>
            </a:r>
            <a:endParaRPr lang="ru-RU" sz="2400" dirty="0">
              <a:solidFill>
                <a:srgbClr val="F9F6FC"/>
              </a:solidFill>
            </a:endParaRPr>
          </a:p>
        </p:txBody>
      </p:sp>
      <p:pic>
        <p:nvPicPr>
          <p:cNvPr id="16386" name="Picture 2" descr="http://im7-tub.yandex.net/i?id=16495792-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212976"/>
            <a:ext cx="4357836" cy="28761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83884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 </a:t>
            </a:r>
            <a:r>
              <a:rPr lang="ru-RU" sz="2400" dirty="0" smtClean="0">
                <a:solidFill>
                  <a:srgbClr val="F9F6FC"/>
                </a:solidFill>
              </a:rPr>
              <a:t> Физическая и логическая структура магнитных дисков</a:t>
            </a:r>
          </a:p>
          <a:p>
            <a:r>
              <a:rPr lang="ru-RU" sz="2400" dirty="0" smtClean="0">
                <a:solidFill>
                  <a:srgbClr val="F9F6FC"/>
                </a:solidFill>
              </a:rPr>
              <a:t>Магнитные диски являются элементами устройств чтения-записи информации – дисководов. Сам магнитный диск – это пластиковый (для гибких дисков) или алюминиевый либо керамический (для жестких дисков) круг с </a:t>
            </a:r>
            <a:r>
              <a:rPr lang="ru-RU" sz="2400" dirty="0" err="1" smtClean="0">
                <a:solidFill>
                  <a:srgbClr val="F9F6FC"/>
                </a:solidFill>
              </a:rPr>
              <a:t>магниточувствительным</a:t>
            </a:r>
            <a:r>
              <a:rPr lang="ru-RU" sz="2400" dirty="0" smtClean="0">
                <a:solidFill>
                  <a:srgbClr val="F9F6FC"/>
                </a:solidFill>
              </a:rPr>
              <a:t> покрытием. В случае жесткого диска таких кругов может быть несколько, и все они в центре посажены на один стержень. Для гибкого диска такой круг один, при помещении в дисковод он фиксируется в центре. Во время работы диск раскручивается.</a:t>
            </a:r>
            <a:endParaRPr lang="ru-RU" sz="2400" dirty="0">
              <a:solidFill>
                <a:srgbClr val="F9F6FC"/>
              </a:solidFill>
            </a:endParaRPr>
          </a:p>
        </p:txBody>
      </p:sp>
      <p:pic>
        <p:nvPicPr>
          <p:cNvPr id="3074" name="Picture 2" descr="http://im0-tub.yandex.net/i?id=11184915-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005064"/>
            <a:ext cx="2448272" cy="23334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076" name="Picture 4" descr="http://im8-tub.yandex.net/i?id=49558707-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83779">
            <a:off x="1319275" y="4456784"/>
            <a:ext cx="2213471" cy="1754686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perspectiveHeroicExtremeRightFacing"/>
            <a:lightRig rig="threePt" dir="t"/>
          </a:scene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55461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9F6FC"/>
                </a:solidFill>
              </a:rPr>
              <a:t>Схема дисковода показана на рисунке:</a:t>
            </a:r>
            <a:endParaRPr lang="ru-RU" sz="2400" dirty="0">
              <a:solidFill>
                <a:srgbClr val="F9F6FC"/>
              </a:solidFill>
            </a:endParaRPr>
          </a:p>
        </p:txBody>
      </p:sp>
      <p:pic>
        <p:nvPicPr>
          <p:cNvPr id="1026" name="Picture 2" descr="C:\Users\Юля\Desktop\img_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319841" cy="5949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9F6FC"/>
                </a:solidFill>
                <a:hlinkClick r:id="rId2"/>
              </a:rPr>
              <a:t>Дисковод</a:t>
            </a:r>
            <a:r>
              <a:rPr lang="ru-RU" sz="2400" b="1" dirty="0" smtClean="0">
                <a:solidFill>
                  <a:srgbClr val="F9F6FC"/>
                </a:solidFill>
              </a:rPr>
              <a:t> </a:t>
            </a:r>
            <a:r>
              <a:rPr lang="ru-RU" sz="2400" dirty="0" smtClean="0">
                <a:solidFill>
                  <a:srgbClr val="F9F6FC"/>
                </a:solidFill>
              </a:rPr>
              <a:t>(накопитель) - устройство записи/считывания информации. Накопители имеют собственное имя – буква латинского алфавита, за которой следует двоеточие. Для подключения к компьютеру  одного или несколько дисководов и управления их работой нужен Дисковый контроллер</a:t>
            </a:r>
          </a:p>
          <a:p>
            <a:r>
              <a:rPr lang="ru-RU" sz="2400" b="1" dirty="0" smtClean="0">
                <a:solidFill>
                  <a:srgbClr val="F9F6FC"/>
                </a:solidFill>
                <a:hlinkClick r:id="rId2"/>
              </a:rPr>
              <a:t>Носитель информации</a:t>
            </a:r>
            <a:r>
              <a:rPr lang="ru-RU" sz="2400" dirty="0" smtClean="0">
                <a:solidFill>
                  <a:srgbClr val="F9F6FC"/>
                </a:solidFill>
                <a:hlinkClick r:id="rId2"/>
              </a:rPr>
              <a:t> </a:t>
            </a:r>
            <a:r>
              <a:rPr lang="ru-RU" sz="2400" dirty="0" smtClean="0">
                <a:solidFill>
                  <a:srgbClr val="F9F6FC"/>
                </a:solidFill>
              </a:rPr>
              <a:t>(носитель записи) – материальный объект, способный хранить информацию. Информация записывается на носитель посредством изменения физических, химических и механических свойств запоминающей среды</a:t>
            </a:r>
            <a:endParaRPr lang="ru-RU" sz="2400" dirty="0">
              <a:solidFill>
                <a:srgbClr val="F9F6FC"/>
              </a:solidFill>
            </a:endParaRPr>
          </a:p>
        </p:txBody>
      </p:sp>
      <p:pic>
        <p:nvPicPr>
          <p:cNvPr id="2050" name="Picture 2" descr="http://im6-tub.yandex.net/i?id=33264166-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933056"/>
            <a:ext cx="2540868" cy="25408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76672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9F6FC"/>
                </a:solidFill>
              </a:rPr>
              <a:t>В состав внешней памяти входят:  </a:t>
            </a:r>
            <a:r>
              <a:rPr lang="ru-RU" sz="2400" dirty="0" smtClean="0">
                <a:solidFill>
                  <a:srgbClr val="F9F6FC"/>
                </a:solidFill>
              </a:rPr>
              <a:t>1) накопители на жестких магнитных дисках (НЖМД);  2) накопители на гибких магнитных дисках (НГМД);  3) накопители на магнитооптических компакт дисках;  4) накопители на оптических дисках (CD-ROM);  5) накопители на магнитной ленте и др.</a:t>
            </a:r>
            <a:endParaRPr lang="ru-RU" sz="2400" dirty="0">
              <a:solidFill>
                <a:srgbClr val="F9F6FC"/>
              </a:solidFill>
            </a:endParaRPr>
          </a:p>
        </p:txBody>
      </p:sp>
      <p:pic>
        <p:nvPicPr>
          <p:cNvPr id="18436" name="Picture 4" descr="http://im3-tub.yandex.net/i?id=72562003-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61469">
            <a:off x="5724128" y="2996952"/>
            <a:ext cx="2997633" cy="2521818"/>
          </a:xfrm>
          <a:prstGeom prst="rect">
            <a:avLst/>
          </a:prstGeom>
          <a:noFill/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18438" name="Picture 6" descr="http://im4-tub.yandex.net/i?id=64634216-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704816">
            <a:off x="732395" y="2909611"/>
            <a:ext cx="1307720" cy="13077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40" name="Picture 8" descr="http://im8-tub.yandex.net/i?id=98304179-0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4149080"/>
            <a:ext cx="2564016" cy="2036813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5177" y="620688"/>
            <a:ext cx="8108823" cy="92333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isometricOffAxis2Left"/>
              <a:lightRig rig="threePt" dir="t"/>
            </a:scene3d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</a:rPr>
              <a:t>Спасибо за внимание!!!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0000" endA="300" endPos="50000" dist="29997" dir="5400000" sy="-100000" algn="bl" rotWithShape="0"/>
              </a:effectLst>
            </a:endParaRPr>
          </a:p>
        </p:txBody>
      </p:sp>
      <p:pic>
        <p:nvPicPr>
          <p:cNvPr id="19458" name="Picture 2" descr="C:\Users\Юля\Desktop\Могучая кучка\Картинки\картинки2\1503_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3528392" cy="48485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1F2E6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39</TotalTime>
  <Words>89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Внешняя память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Внешняя память</dc:title>
  <dc:creator>Юля</dc:creator>
  <cp:lastModifiedBy>Юля</cp:lastModifiedBy>
  <cp:revision>5</cp:revision>
  <dcterms:created xsi:type="dcterms:W3CDTF">2010-10-21T11:31:31Z</dcterms:created>
  <dcterms:modified xsi:type="dcterms:W3CDTF">2010-10-21T12:12:36Z</dcterms:modified>
</cp:coreProperties>
</file>